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CA194A-E626-44B4-874B-7CFE52232ED9}" v="207" dt="2023-03-01T14:41:32.796"/>
    <p1510:client id="{810EFCF8-A671-2E61-68C4-ED5C3D64BB6E}" v="538" dt="2023-03-03T11:23:03.224"/>
    <p1510:client id="{D33AF324-6542-0B8E-6570-A471D62D4488}" v="4" dt="2023-03-03T02:18:04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bell22@kennesaw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08D2F9-E56C-CF1B-7695-312611425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01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rgbClr val="FFFFFF"/>
                </a:solidFill>
                <a:cs typeface="Calibri Light"/>
              </a:rPr>
              <a:t>Showing What We Know: Authentic Assessment of Young Dual Language Learners Through Play</a:t>
            </a:r>
            <a:endParaRPr lang="en-US" sz="51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0D7D63-FDDE-ED08-CCC0-5F1F830070D2}"/>
              </a:ext>
            </a:extLst>
          </p:cNvPr>
          <p:cNvSpPr txBox="1"/>
          <p:nvPr/>
        </p:nvSpPr>
        <p:spPr>
          <a:xfrm>
            <a:off x="4477925" y="4590814"/>
            <a:ext cx="3302000" cy="53622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Dr. Douglas Bell</a:t>
            </a:r>
          </a:p>
          <a:p>
            <a:r>
              <a:rPr lang="en-US">
                <a:solidFill>
                  <a:srgbClr val="FFFFFF"/>
                </a:solidFill>
                <a:cs typeface="Calibri"/>
                <a:hlinkClick r:id="rId3"/>
              </a:rPr>
              <a:t>dbell22@kennesaw.edu</a:t>
            </a:r>
            <a:r>
              <a:rPr lang="en-US">
                <a:solidFill>
                  <a:srgbClr val="FFFFFF"/>
                </a:solidFill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EEE58E-1188-B6D1-6F30-7684CAD3B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>
                <a:cs typeface="Calibri Light"/>
              </a:rPr>
              <a:t>Best Practices in DLL Assessment</a:t>
            </a:r>
            <a:endParaRPr lang="en-US" sz="3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B4500-15B6-1699-0DDE-A17206D7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cs typeface="Calibri"/>
              </a:rPr>
              <a:t>Age appropriate</a:t>
            </a:r>
          </a:p>
          <a:p>
            <a:r>
              <a:rPr lang="en-US" sz="2400" dirty="0">
                <a:cs typeface="Calibri"/>
              </a:rPr>
              <a:t>Culturally &amp; linguistically appropriate (including bias and stereotype free)</a:t>
            </a:r>
          </a:p>
          <a:p>
            <a:r>
              <a:rPr lang="en-US" sz="2400" dirty="0">
                <a:cs typeface="Calibri"/>
              </a:rPr>
              <a:t>Include home language &amp; language of instruction (including </a:t>
            </a:r>
            <a:r>
              <a:rPr lang="en-US" sz="2400" dirty="0" err="1">
                <a:cs typeface="Calibri"/>
              </a:rPr>
              <a:t>translanguaging</a:t>
            </a:r>
            <a:r>
              <a:rPr lang="en-US" sz="2400" dirty="0">
                <a:cs typeface="Calibri"/>
              </a:rPr>
              <a:t>)</a:t>
            </a:r>
          </a:p>
          <a:p>
            <a:r>
              <a:rPr lang="en-US" sz="2400" dirty="0">
                <a:cs typeface="Calibri"/>
              </a:rPr>
              <a:t>Take language proficiency in consideration</a:t>
            </a:r>
          </a:p>
          <a:p>
            <a:r>
              <a:rPr lang="en-US" sz="2400" dirty="0">
                <a:cs typeface="Calibri"/>
              </a:rPr>
              <a:t>Variety of methods</a:t>
            </a:r>
          </a:p>
          <a:p>
            <a:r>
              <a:rPr lang="en-US" sz="2400" dirty="0">
                <a:cs typeface="Calibri"/>
              </a:rPr>
              <a:t>Be authentic and make use of familiar/comfortable contexts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, sitting, table&#10;&#10;Description automatically generated">
            <a:extLst>
              <a:ext uri="{FF2B5EF4-FFF2-40B4-BE49-F238E27FC236}">
                <a16:creationId xmlns:a16="http://schemas.microsoft.com/office/drawing/2014/main" id="{6E0A2A1F-81AB-A234-444A-86FF0AE29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2" r="1566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erson, little, young, ball&#10;&#10;Description automatically generated">
            <a:extLst>
              <a:ext uri="{FF2B5EF4-FFF2-40B4-BE49-F238E27FC236}">
                <a16:creationId xmlns:a16="http://schemas.microsoft.com/office/drawing/2014/main" id="{DA080FDB-AFDC-53BE-1AE6-296B1154D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BBF4-56AA-F36E-1762-3092D45E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Language Samples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E1B1-036C-E13C-0277-75684EBE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cs typeface="Calibri"/>
              </a:rPr>
              <a:t>Quick and easy</a:t>
            </a:r>
          </a:p>
          <a:p>
            <a:r>
              <a:rPr lang="en-US" sz="2400">
                <a:cs typeface="Calibri"/>
              </a:rPr>
              <a:t>Brief "snap shot of language use"</a:t>
            </a:r>
          </a:p>
          <a:p>
            <a:r>
              <a:rPr lang="en-US" sz="2400" dirty="0">
                <a:cs typeface="Calibri"/>
              </a:rPr>
              <a:t>Show use of language at that moment</a:t>
            </a:r>
          </a:p>
          <a:p>
            <a:r>
              <a:rPr lang="en-US" sz="2400" dirty="0">
                <a:cs typeface="Calibri"/>
              </a:rPr>
              <a:t>Should be exact quote and show pronunciation if possible</a:t>
            </a:r>
          </a:p>
          <a:p>
            <a:r>
              <a:rPr lang="en-US" sz="2400" dirty="0">
                <a:cs typeface="Calibri"/>
              </a:rPr>
              <a:t>Include home language, and </a:t>
            </a:r>
            <a:r>
              <a:rPr lang="en-US" sz="2400" dirty="0" err="1">
                <a:cs typeface="Calibri"/>
              </a:rPr>
              <a:t>translanguaging</a:t>
            </a:r>
            <a:r>
              <a:rPr lang="en-US" sz="2400" dirty="0">
                <a:cs typeface="Calibri"/>
              </a:rPr>
              <a:t> if possible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74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DA0374-6F85-B166-45BF-C7B49B16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Work Samples</a:t>
            </a:r>
            <a:endParaRPr lang="en-US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17AA593D-6B1D-434D-94B9-F6174714E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193" b="2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DCA9-AC11-2CF1-F471-36BB27F4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Quick and easy</a:t>
            </a:r>
          </a:p>
          <a:p>
            <a:r>
              <a:rPr lang="en-US" sz="2400" dirty="0">
                <a:cs typeface="Calibri"/>
              </a:rPr>
              <a:t>Show current level of ability</a:t>
            </a:r>
          </a:p>
          <a:p>
            <a:r>
              <a:rPr lang="en-US" sz="2400">
                <a:cs typeface="Calibri"/>
              </a:rPr>
              <a:t>Not used for what can't show</a:t>
            </a:r>
          </a:p>
          <a:p>
            <a:r>
              <a:rPr lang="en-US" sz="2400" dirty="0">
                <a:cs typeface="Calibri"/>
              </a:rPr>
              <a:t>Should always be paired with language samples for DLL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5E0B2-AEFE-5932-8CD4-0DD8EFA9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>
                <a:cs typeface="Calibri Light"/>
              </a:rPr>
              <a:t>Observations</a:t>
            </a:r>
            <a:endParaRPr lang="en-US" sz="4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9869D-D2AB-83F6-19F1-24E4E62A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Quick and easy</a:t>
            </a:r>
          </a:p>
          <a:p>
            <a:r>
              <a:rPr lang="en-US" sz="2400" dirty="0">
                <a:cs typeface="Calibri"/>
              </a:rPr>
              <a:t>Show what occurred</a:t>
            </a:r>
          </a:p>
          <a:p>
            <a:r>
              <a:rPr lang="en-US" sz="2400" dirty="0">
                <a:cs typeface="Calibri"/>
              </a:rPr>
              <a:t>Separate fact from opinion</a:t>
            </a:r>
          </a:p>
          <a:p>
            <a:r>
              <a:rPr lang="en-US" sz="2400" dirty="0">
                <a:cs typeface="Calibri"/>
              </a:rPr>
              <a:t>Anecdotal and checklist formats are most used</a:t>
            </a:r>
          </a:p>
          <a:p>
            <a:r>
              <a:rPr lang="en-US" sz="2400" dirty="0">
                <a:cs typeface="Calibri"/>
              </a:rPr>
              <a:t>Should always be paired with language samples for DLL</a:t>
            </a:r>
          </a:p>
        </p:txBody>
      </p:sp>
      <p:pic>
        <p:nvPicPr>
          <p:cNvPr id="4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88307375-40AC-4C89-F13D-A3F1115B3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9" r="1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measuring stick&#10;&#10;Description automatically generated">
            <a:extLst>
              <a:ext uri="{FF2B5EF4-FFF2-40B4-BE49-F238E27FC236}">
                <a16:creationId xmlns:a16="http://schemas.microsoft.com/office/drawing/2014/main" id="{F4A03EB7-3FB4-10C8-40E8-F9A71437D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3" r="17582"/>
          <a:stretch/>
        </p:blipFill>
        <p:spPr>
          <a:xfrm>
            <a:off x="5511589" y="523804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06E9F47-DC46-4A02-B5DB-26B56C39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315FD-32FB-F86D-2438-C2F4FDACE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24806"/>
            <a:ext cx="5111877" cy="1095375"/>
          </a:xfrm>
        </p:spPr>
        <p:txBody>
          <a:bodyPr anchor="ctr"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cs typeface="Calibri Light"/>
              </a:rPr>
              <a:t>Measuring Progress Against Criteria (language)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00093-B580-EAB2-263D-05EF6BC1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3" y="1497144"/>
            <a:ext cx="5318060" cy="3543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Language development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Home language proficiency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Second Language proficiency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Using the Components or Building Blocks of Language</a:t>
            </a:r>
          </a:p>
          <a:p>
            <a:pPr lvl="1"/>
            <a:r>
              <a:rPr lang="en-US" dirty="0">
                <a:solidFill>
                  <a:srgbClr val="FFFFFF"/>
                </a:solidFill>
                <a:cs typeface="Calibri"/>
              </a:rPr>
              <a:t>Phonology</a:t>
            </a:r>
          </a:p>
          <a:p>
            <a:pPr lvl="1"/>
            <a:r>
              <a:rPr lang="en-US" dirty="0">
                <a:solidFill>
                  <a:srgbClr val="FFFFFF"/>
                </a:solidFill>
                <a:cs typeface="Calibri"/>
              </a:rPr>
              <a:t>Morphology</a:t>
            </a:r>
          </a:p>
          <a:p>
            <a:pPr lvl="1"/>
            <a:r>
              <a:rPr lang="en-US" dirty="0">
                <a:solidFill>
                  <a:srgbClr val="FFFFFF"/>
                </a:solidFill>
                <a:cs typeface="Calibri"/>
              </a:rPr>
              <a:t>Semantics</a:t>
            </a:r>
          </a:p>
          <a:p>
            <a:pPr lvl="1"/>
            <a:r>
              <a:rPr lang="en-US" dirty="0">
                <a:solidFill>
                  <a:srgbClr val="FFFFFF"/>
                </a:solidFill>
                <a:cs typeface="Calibri"/>
              </a:rPr>
              <a:t>Syntax</a:t>
            </a:r>
          </a:p>
          <a:p>
            <a:pPr lvl="1"/>
            <a:r>
              <a:rPr lang="en-US" dirty="0">
                <a:solidFill>
                  <a:srgbClr val="FFFFFF"/>
                </a:solidFill>
                <a:cs typeface="Calibri"/>
              </a:rPr>
              <a:t>Pragmatics 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Taxonomy / sequence of language skill</a:t>
            </a:r>
          </a:p>
        </p:txBody>
      </p:sp>
    </p:spTree>
    <p:extLst>
      <p:ext uri="{BB962C8B-B14F-4D97-AF65-F5344CB8AC3E}">
        <p14:creationId xmlns:p14="http://schemas.microsoft.com/office/powerpoint/2010/main" val="1946603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E453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12E32-9400-5E30-7DDE-34F72234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Measuring Progress Against Criteria (concepts)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measuring stick&#10;&#10;Description automatically generated">
            <a:extLst>
              <a:ext uri="{FF2B5EF4-FFF2-40B4-BE49-F238E27FC236}">
                <a16:creationId xmlns:a16="http://schemas.microsoft.com/office/drawing/2014/main" id="{CDD91375-4FBD-8668-97AB-3F9BAB1C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5" r="-2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EF5B4-AE1C-01A0-3569-4075CC43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Learning target or objective (should always be included whenever possible)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Early learning standard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Developmental play stage or developmental stage</a:t>
            </a:r>
          </a:p>
          <a:p>
            <a:r>
              <a:rPr lang="en-US" sz="2400" dirty="0">
                <a:solidFill>
                  <a:srgbClr val="FFFFFF"/>
                </a:solidFill>
                <a:cs typeface="Calibri"/>
              </a:rPr>
              <a:t>Taxonomy / sequence of concept or skill</a:t>
            </a:r>
          </a:p>
        </p:txBody>
      </p:sp>
    </p:spTree>
    <p:extLst>
      <p:ext uri="{BB962C8B-B14F-4D97-AF65-F5344CB8AC3E}">
        <p14:creationId xmlns:p14="http://schemas.microsoft.com/office/powerpoint/2010/main" val="419342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3446-2121-B1EA-6EEA-43836997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803325"/>
            <a:ext cx="5259707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Taxonomy or Continuum Checklist</a:t>
            </a:r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9AD9108-AEA9-264D-6473-E31A9B9ACE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27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C3F2-F1E7-3A2D-75CD-57ED764F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158" y="2279018"/>
            <a:ext cx="5259714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Calibri"/>
              </a:rPr>
              <a:t>Break down into logical sequence of steps</a:t>
            </a:r>
          </a:p>
          <a:p>
            <a:r>
              <a:rPr lang="en-US" sz="2400" dirty="0">
                <a:cs typeface="Calibri"/>
              </a:rPr>
              <a:t>In order of developmental progression</a:t>
            </a:r>
          </a:p>
          <a:p>
            <a:r>
              <a:rPr lang="en-US" sz="2400" dirty="0">
                <a:cs typeface="Calibri"/>
              </a:rPr>
              <a:t>As general or refined as you need</a:t>
            </a:r>
          </a:p>
        </p:txBody>
      </p:sp>
    </p:spTree>
    <p:extLst>
      <p:ext uri="{BB962C8B-B14F-4D97-AF65-F5344CB8AC3E}">
        <p14:creationId xmlns:p14="http://schemas.microsoft.com/office/powerpoint/2010/main" val="1514275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B720-28E9-7D2E-E401-8B942DCB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F5005-B700-A74F-4B93-2FF4AB584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de Villiers, J. (2015, May). Taking account of both languages in the assessment of dual language learners. In </a:t>
            </a:r>
            <a:r>
              <a:rPr lang="en-US" i="1" dirty="0">
                <a:ea typeface="+mn-lt"/>
                <a:cs typeface="+mn-lt"/>
              </a:rPr>
              <a:t>Seminars in Speech and Language</a:t>
            </a:r>
            <a:r>
              <a:rPr lang="en-US" dirty="0">
                <a:ea typeface="+mn-lt"/>
                <a:cs typeface="+mn-lt"/>
              </a:rPr>
              <a:t> (Vol. 36, No. 02, pp. 120-132). Thieme Medical Publishers.</a:t>
            </a:r>
          </a:p>
          <a:p>
            <a:r>
              <a:rPr lang="en-US" dirty="0">
                <a:ea typeface="+mn-lt"/>
                <a:cs typeface="+mn-lt"/>
              </a:rPr>
              <a:t>Espinosa, L. M., &amp; García, E. (2012). Working paper #1: Developmental assessment of young dual language learners with a focus on kindergarten entry assessment: Implications for state policies. Chapel Hill: The University of North Carolina, FPG Child Development Institute, Center for Early Care and Education Research-Dual Language Learners.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Farnsworth, M. (2018). Differentiating second language acquisition from specific learning disability: An observational tool assessing dual language learners’ pragmatic competence. </a:t>
            </a:r>
            <a:r>
              <a:rPr lang="en-US" i="1" dirty="0">
                <a:ea typeface="+mn-lt"/>
                <a:cs typeface="+mn-lt"/>
              </a:rPr>
              <a:t>Young exceptional children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i="1" dirty="0">
                <a:ea typeface="+mn-lt"/>
                <a:cs typeface="+mn-lt"/>
              </a:rPr>
              <a:t>21</a:t>
            </a:r>
            <a:r>
              <a:rPr lang="en-US" dirty="0">
                <a:ea typeface="+mn-lt"/>
                <a:cs typeface="+mn-lt"/>
              </a:rPr>
              <a:t>(2), 92-110.</a:t>
            </a:r>
          </a:p>
          <a:p>
            <a:r>
              <a:rPr lang="en-US" dirty="0">
                <a:ea typeface="+mn-lt"/>
                <a:cs typeface="+mn-lt"/>
              </a:rPr>
              <a:t>Guzman‐Orth, D., Lopez, A. A., &amp; Tolentino, F. (2017). A framework for the dual language assessment of young dual language learners in the United States. </a:t>
            </a:r>
            <a:r>
              <a:rPr lang="en-US" i="1" dirty="0">
                <a:ea typeface="+mn-lt"/>
                <a:cs typeface="+mn-lt"/>
              </a:rPr>
              <a:t>ETS Research Report Series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i="1" dirty="0">
                <a:ea typeface="+mn-lt"/>
                <a:cs typeface="+mn-lt"/>
              </a:rPr>
              <a:t>2017</a:t>
            </a:r>
            <a:r>
              <a:rPr lang="en-US" dirty="0">
                <a:ea typeface="+mn-lt"/>
                <a:cs typeface="+mn-lt"/>
              </a:rPr>
              <a:t>(1), 1-19.</a:t>
            </a:r>
          </a:p>
          <a:p>
            <a:r>
              <a:rPr lang="en-US" dirty="0">
                <a:ea typeface="+mn-lt"/>
                <a:cs typeface="+mn-lt"/>
              </a:rPr>
              <a:t>Peña, E. D., &amp; Halle, T. G. (2011). Assessing preschool dual language learners: Traveling a multiforked road. </a:t>
            </a:r>
            <a:r>
              <a:rPr lang="en-US" i="1" dirty="0">
                <a:ea typeface="+mn-lt"/>
                <a:cs typeface="+mn-lt"/>
              </a:rPr>
              <a:t>Child Development Perspectives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i="1" dirty="0">
                <a:ea typeface="+mn-lt"/>
                <a:cs typeface="+mn-lt"/>
              </a:rPr>
              <a:t>5</a:t>
            </a:r>
            <a:r>
              <a:rPr lang="en-US">
                <a:ea typeface="+mn-lt"/>
                <a:cs typeface="+mn-lt"/>
              </a:rPr>
              <a:t>(1), 28-32.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191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477</Words>
  <Application>Microsoft Macintosh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Showing What We Know: Authentic Assessment of Young Dual Language Learners Through Play</vt:lpstr>
      <vt:lpstr>Best Practices in DLL Assessment</vt:lpstr>
      <vt:lpstr>Language Samples</vt:lpstr>
      <vt:lpstr>Work Samples</vt:lpstr>
      <vt:lpstr>Observations</vt:lpstr>
      <vt:lpstr>Measuring Progress Against Criteria (language)</vt:lpstr>
      <vt:lpstr>Measuring Progress Against Criteria (concepts)</vt:lpstr>
      <vt:lpstr>Taxonomy or Continuum Checklist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Douglas Bell</cp:lastModifiedBy>
  <cp:revision>185</cp:revision>
  <dcterms:created xsi:type="dcterms:W3CDTF">2023-03-01T13:46:12Z</dcterms:created>
  <dcterms:modified xsi:type="dcterms:W3CDTF">2023-03-03T11:24:19Z</dcterms:modified>
</cp:coreProperties>
</file>